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59" r:id="rId4"/>
    <p:sldId id="260" r:id="rId5"/>
    <p:sldId id="261" r:id="rId6"/>
    <p:sldId id="277" r:id="rId7"/>
    <p:sldId id="262" r:id="rId8"/>
    <p:sldId id="264" r:id="rId9"/>
    <p:sldId id="278" r:id="rId10"/>
    <p:sldId id="279"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D3F16-354F-4D6B-9FB0-C59C2C58F216}" type="datetimeFigureOut">
              <a:rPr lang="en-US" smtClean="0">
                <a:solidFill>
                  <a:prstClr val="black">
                    <a:tint val="75000"/>
                  </a:prstClr>
                </a:solidFill>
              </a:rPr>
              <a:pPr/>
              <a:t>9/16/2011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38CB8-BE72-4AF1-8349-6F0873C797E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school.lsuhsc.edu/medical_education/CME/Forms.as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dgrigs@lsuhs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hyperlink" Target="http://www.medschool.lsuhsc.edu/medical_education/CME/Forms.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7000">
              <a:srgbClr val="8488C4">
                <a:alpha val="90000"/>
              </a:srgbClr>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 </a:t>
            </a:r>
            <a:endParaRPr lang="en-US" sz="4400" dirty="0">
              <a:solidFill>
                <a:prstClr val="black"/>
              </a:solidFill>
            </a:endParaRPr>
          </a:p>
        </p:txBody>
      </p:sp>
      <p:pic>
        <p:nvPicPr>
          <p:cNvPr id="1027" name="Picture 3" descr="C:\Program Files\Microsoft Office\MEDIA\CAGCAT10\j0240719.wmf"/>
          <p:cNvPicPr>
            <a:picLocks noChangeAspect="1" noChangeArrowheads="1"/>
          </p:cNvPicPr>
          <p:nvPr/>
        </p:nvPicPr>
        <p:blipFill>
          <a:blip r:embed="rId2" cstate="print"/>
          <a:srcRect/>
          <a:stretch>
            <a:fillRect/>
          </a:stretch>
        </p:blipFill>
        <p:spPr bwMode="auto">
          <a:xfrm>
            <a:off x="609600" y="3886200"/>
            <a:ext cx="1551853" cy="2436814"/>
          </a:xfrm>
          <a:prstGeom prst="rect">
            <a:avLst/>
          </a:prstGeom>
          <a:noFill/>
        </p:spPr>
      </p:pic>
      <p:sp>
        <p:nvSpPr>
          <p:cNvPr id="5" name="Content Placeholder 4"/>
          <p:cNvSpPr>
            <a:spLocks noGrp="1"/>
          </p:cNvSpPr>
          <p:nvPr>
            <p:ph idx="1"/>
          </p:nvPr>
        </p:nvSpPr>
        <p:spPr>
          <a:xfrm>
            <a:off x="381000" y="1219201"/>
            <a:ext cx="8229600" cy="2667000"/>
          </a:xfrm>
        </p:spPr>
        <p:txBody>
          <a:bodyPr/>
          <a:lstStyle/>
          <a:p>
            <a:pPr marL="514350" indent="-514350">
              <a:buFont typeface="+mj-lt"/>
              <a:buAutoNum type="arabicPeriod"/>
            </a:pPr>
            <a:r>
              <a:rPr lang="en-US" dirty="0" smtClean="0"/>
              <a:t>All CME activities are required to disclose to learners the relationship faculty, planners, authors or anyone in a position to influence the content of a CME activity, has with commercial interests.</a:t>
            </a:r>
          </a:p>
        </p:txBody>
      </p:sp>
      <p:sp>
        <p:nvSpPr>
          <p:cNvPr id="6" name="TextBox 5"/>
          <p:cNvSpPr txBox="1"/>
          <p:nvPr/>
        </p:nvSpPr>
        <p:spPr>
          <a:xfrm>
            <a:off x="2514600" y="3962400"/>
            <a:ext cx="5715000" cy="2523768"/>
          </a:xfrm>
          <a:prstGeom prst="rect">
            <a:avLst/>
          </a:prstGeom>
          <a:noFill/>
        </p:spPr>
        <p:txBody>
          <a:bodyPr wrap="square" rtlCol="0">
            <a:spAutoFit/>
          </a:bodyPr>
          <a:lstStyle/>
          <a:p>
            <a:r>
              <a:rPr lang="en-US" sz="2800" dirty="0" smtClean="0"/>
              <a:t>A </a:t>
            </a:r>
            <a:r>
              <a:rPr lang="en-US" sz="2800" i="1" dirty="0" smtClean="0"/>
              <a:t>commercial interest </a:t>
            </a:r>
            <a:r>
              <a:rPr lang="en-US" sz="2800" dirty="0" smtClean="0"/>
              <a:t>is defined as any entity producing, marketing, re-selling, or distributing health care goods or services consumed by, or used on, patients.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3200400" cy="2514600"/>
          </a:xfrm>
        </p:spPr>
        <p:txBody>
          <a:bodyPr>
            <a:noAutofit/>
          </a:bodyPr>
          <a:lstStyle/>
          <a:p>
            <a:pPr>
              <a:buNone/>
            </a:pPr>
            <a:r>
              <a:rPr lang="en-US" sz="3000" dirty="0" smtClean="0"/>
              <a:t>Dr. Physician’s</a:t>
            </a:r>
          </a:p>
          <a:p>
            <a:pPr>
              <a:buNone/>
            </a:pPr>
            <a:r>
              <a:rPr lang="en-US" sz="3000" dirty="0" smtClean="0"/>
              <a:t>disclosure slide</a:t>
            </a:r>
          </a:p>
          <a:p>
            <a:pPr>
              <a:buNone/>
            </a:pPr>
            <a:r>
              <a:rPr lang="en-US" sz="3000" dirty="0" smtClean="0"/>
              <a:t>in her presentation</a:t>
            </a:r>
          </a:p>
          <a:p>
            <a:pPr>
              <a:buNone/>
            </a:pPr>
            <a:r>
              <a:rPr lang="en-US" sz="3000" dirty="0" smtClean="0"/>
              <a:t>will look like this:</a:t>
            </a:r>
            <a:endParaRPr lang="en-US" sz="3000" dirty="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pic>
        <p:nvPicPr>
          <p:cNvPr id="22530" name="Picture 2"/>
          <p:cNvPicPr>
            <a:picLocks noChangeAspect="1" noChangeArrowheads="1"/>
          </p:cNvPicPr>
          <p:nvPr/>
        </p:nvPicPr>
        <p:blipFill>
          <a:blip r:embed="rId2" cstate="print"/>
          <a:srcRect/>
          <a:stretch>
            <a:fillRect/>
          </a:stretch>
        </p:blipFill>
        <p:spPr bwMode="auto">
          <a:xfrm>
            <a:off x="3505200" y="1828800"/>
            <a:ext cx="5276675" cy="3886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3276600" cy="3810000"/>
          </a:xfrm>
        </p:spPr>
        <p:txBody>
          <a:bodyPr>
            <a:noAutofit/>
          </a:bodyPr>
          <a:lstStyle/>
          <a:p>
            <a:pPr>
              <a:buNone/>
            </a:pPr>
            <a:r>
              <a:rPr lang="en-US" sz="3000" dirty="0" smtClean="0"/>
              <a:t>If the presentation</a:t>
            </a:r>
          </a:p>
          <a:p>
            <a:pPr>
              <a:buNone/>
            </a:pPr>
            <a:r>
              <a:rPr lang="en-US" sz="3000" dirty="0" smtClean="0"/>
              <a:t>is the first or only</a:t>
            </a:r>
          </a:p>
          <a:p>
            <a:pPr>
              <a:buNone/>
            </a:pPr>
            <a:r>
              <a:rPr lang="en-US" sz="3000" dirty="0" smtClean="0"/>
              <a:t>one in the activity,</a:t>
            </a:r>
          </a:p>
          <a:p>
            <a:pPr>
              <a:buNone/>
            </a:pPr>
            <a:r>
              <a:rPr lang="en-US" sz="3000" dirty="0" smtClean="0"/>
              <a:t>an accreditation</a:t>
            </a:r>
          </a:p>
          <a:p>
            <a:pPr>
              <a:buNone/>
            </a:pPr>
            <a:r>
              <a:rPr lang="en-US" sz="3000" dirty="0" smtClean="0"/>
              <a:t>slide must also be</a:t>
            </a:r>
          </a:p>
          <a:p>
            <a:pPr>
              <a:buNone/>
            </a:pPr>
            <a:r>
              <a:rPr lang="en-US" sz="3000" dirty="0" smtClean="0"/>
              <a:t>included before the</a:t>
            </a:r>
          </a:p>
          <a:p>
            <a:pPr>
              <a:buNone/>
            </a:pPr>
            <a:r>
              <a:rPr lang="en-US" sz="3000" dirty="0" smtClean="0"/>
              <a:t>disclosure slide.</a:t>
            </a:r>
            <a:endParaRPr lang="en-US" sz="3000" dirty="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pic>
        <p:nvPicPr>
          <p:cNvPr id="20482" name="Picture 2"/>
          <p:cNvPicPr>
            <a:picLocks noChangeAspect="1" noChangeArrowheads="1"/>
          </p:cNvPicPr>
          <p:nvPr/>
        </p:nvPicPr>
        <p:blipFill>
          <a:blip r:embed="rId2" cstate="print"/>
          <a:srcRect/>
          <a:stretch>
            <a:fillRect/>
          </a:stretch>
        </p:blipFill>
        <p:spPr bwMode="auto">
          <a:xfrm>
            <a:off x="3505200" y="1752600"/>
            <a:ext cx="5213066" cy="3810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2" cstate="print"/>
          <a:srcRect/>
          <a:stretch>
            <a:fillRect/>
          </a:stretch>
        </p:blipFill>
        <p:spPr bwMode="auto">
          <a:xfrm>
            <a:off x="4495800" y="2133600"/>
            <a:ext cx="4385218" cy="2971800"/>
          </a:xfrm>
          <a:prstGeom prst="rect">
            <a:avLst/>
          </a:prstGeom>
          <a:noFill/>
          <a:ln w="9525">
            <a:noFill/>
            <a:miter lim="800000"/>
            <a:headEnd/>
            <a:tailEnd/>
          </a:ln>
        </p:spPr>
      </p:pic>
      <p:sp>
        <p:nvSpPr>
          <p:cNvPr id="3" name="Content Placeholder 2"/>
          <p:cNvSpPr>
            <a:spLocks noGrp="1"/>
          </p:cNvSpPr>
          <p:nvPr>
            <p:ph idx="1"/>
          </p:nvPr>
        </p:nvSpPr>
        <p:spPr>
          <a:xfrm>
            <a:off x="457200" y="1447800"/>
            <a:ext cx="3886200" cy="4572000"/>
          </a:xfrm>
        </p:spPr>
        <p:txBody>
          <a:bodyPr>
            <a:normAutofit/>
          </a:bodyPr>
          <a:lstStyle/>
          <a:p>
            <a:pPr>
              <a:buNone/>
            </a:pPr>
            <a:r>
              <a:rPr lang="en-US" sz="2800" dirty="0" smtClean="0"/>
              <a:t>Both of these slides can</a:t>
            </a:r>
          </a:p>
          <a:p>
            <a:pPr>
              <a:buNone/>
            </a:pPr>
            <a:r>
              <a:rPr lang="en-US" sz="2800" dirty="0" smtClean="0"/>
              <a:t>be downloaded and</a:t>
            </a:r>
          </a:p>
          <a:p>
            <a:pPr>
              <a:buNone/>
            </a:pPr>
            <a:r>
              <a:rPr lang="en-US" sz="2800" dirty="0" smtClean="0"/>
              <a:t>tailored for use in your</a:t>
            </a:r>
          </a:p>
          <a:p>
            <a:pPr>
              <a:buNone/>
            </a:pPr>
            <a:r>
              <a:rPr lang="en-US" sz="2800" dirty="0" smtClean="0"/>
              <a:t>activity at the LSU CME</a:t>
            </a:r>
          </a:p>
          <a:p>
            <a:pPr>
              <a:buNone/>
            </a:pPr>
            <a:r>
              <a:rPr lang="en-US" sz="2800" dirty="0" smtClean="0"/>
              <a:t>website: </a:t>
            </a:r>
            <a:r>
              <a:rPr lang="en-US" sz="2800" dirty="0" smtClean="0">
                <a:hlinkClick r:id="rId3"/>
              </a:rPr>
              <a:t>http://www.medschool.lsuhsc.edu/medical_education/CME/Forms.asp</a:t>
            </a:r>
            <a:r>
              <a:rPr lang="en-US" sz="2800" dirty="0" smtClean="0"/>
              <a:t> </a:t>
            </a:r>
          </a:p>
          <a:p>
            <a:pPr>
              <a:buNone/>
            </a:pP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buNone/>
            </a:pPr>
            <a:r>
              <a:rPr lang="en-US" u="sng" dirty="0" smtClean="0"/>
              <a:t>Post-Test:  Disclosure Procedures</a:t>
            </a:r>
          </a:p>
          <a:p>
            <a:pPr>
              <a:buNone/>
            </a:pPr>
            <a:r>
              <a:rPr lang="en-US" dirty="0" smtClean="0"/>
              <a:t>Question:</a:t>
            </a:r>
          </a:p>
          <a:p>
            <a:pPr>
              <a:buNone/>
            </a:pPr>
            <a:r>
              <a:rPr lang="en-US" dirty="0" smtClean="0"/>
              <a:t>Dr. Smith is planning a CME talk for the</a:t>
            </a:r>
          </a:p>
          <a:p>
            <a:pPr>
              <a:buNone/>
            </a:pPr>
            <a:r>
              <a:rPr lang="en-US" dirty="0" smtClean="0"/>
              <a:t>Department of Medicine.  She wants to invite a</a:t>
            </a:r>
          </a:p>
          <a:p>
            <a:pPr>
              <a:buNone/>
            </a:pPr>
            <a:r>
              <a:rPr lang="en-US" dirty="0" smtClean="0"/>
              <a:t>guest speaker for this event and has asked John,</a:t>
            </a:r>
          </a:p>
          <a:p>
            <a:pPr>
              <a:buNone/>
            </a:pPr>
            <a:r>
              <a:rPr lang="en-US" dirty="0" smtClean="0"/>
              <a:t>a coordinator in the department, to collect the</a:t>
            </a:r>
          </a:p>
          <a:p>
            <a:pPr>
              <a:buNone/>
            </a:pPr>
            <a:r>
              <a:rPr lang="en-US" dirty="0" smtClean="0"/>
              <a:t>necessary paperwork.  Who does John need to</a:t>
            </a:r>
          </a:p>
          <a:p>
            <a:pPr>
              <a:buNone/>
            </a:pPr>
            <a:r>
              <a:rPr lang="en-US" dirty="0" smtClean="0"/>
              <a:t>get disclosures from?</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u="sng" dirty="0" smtClean="0"/>
              <a:t>Post-Test:  Disclosure Procedures</a:t>
            </a:r>
          </a:p>
          <a:p>
            <a:pPr>
              <a:buNone/>
            </a:pPr>
            <a:r>
              <a:rPr lang="en-US" dirty="0" smtClean="0"/>
              <a:t>Answer:</a:t>
            </a:r>
          </a:p>
          <a:p>
            <a:pPr marL="514350" indent="-514350">
              <a:buAutoNum type="alphaUcPeriod"/>
            </a:pPr>
            <a:r>
              <a:rPr lang="en-US" dirty="0" smtClean="0"/>
              <a:t>The guest speaker</a:t>
            </a:r>
          </a:p>
          <a:p>
            <a:pPr marL="514350" indent="-514350">
              <a:buAutoNum type="alphaUcPeriod"/>
            </a:pPr>
            <a:r>
              <a:rPr lang="en-US" dirty="0" smtClean="0"/>
              <a:t>Dr. Smith and the guest speaker</a:t>
            </a:r>
          </a:p>
          <a:p>
            <a:pPr marL="514350" indent="-514350">
              <a:buAutoNum type="alphaUcPeriod"/>
            </a:pPr>
            <a:r>
              <a:rPr lang="en-US" dirty="0" smtClean="0"/>
              <a:t>Dr. Smith</a:t>
            </a:r>
          </a:p>
          <a:p>
            <a:pPr marL="514350" indent="-514350">
              <a:buAutoNum type="alphaUcPeriod"/>
            </a:pPr>
            <a:r>
              <a:rPr lang="en-US" dirty="0" smtClean="0"/>
              <a:t>The guest speaker, Dr. Smith, and himself</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581400"/>
          </a:xfrm>
        </p:spPr>
        <p:txBody>
          <a:bodyPr>
            <a:normAutofit/>
          </a:bodyPr>
          <a:lstStyle/>
          <a:p>
            <a:pPr algn="ctr">
              <a:buNone/>
            </a:pPr>
            <a:r>
              <a:rPr lang="en-US" u="sng" dirty="0" smtClean="0"/>
              <a:t>Post-Test:  Disclosure Procedures</a:t>
            </a:r>
          </a:p>
          <a:p>
            <a:pPr>
              <a:buNone/>
            </a:pPr>
            <a:r>
              <a:rPr lang="en-US" dirty="0" smtClean="0"/>
              <a:t>Answer:</a:t>
            </a:r>
          </a:p>
          <a:p>
            <a:pPr marL="514350" indent="-514350">
              <a:buAutoNum type="alphaUcPeriod"/>
            </a:pPr>
            <a:r>
              <a:rPr lang="en-US" dirty="0" smtClean="0"/>
              <a:t>The guest speaker</a:t>
            </a:r>
          </a:p>
          <a:p>
            <a:pPr marL="514350" indent="-514350">
              <a:buAutoNum type="alphaUcPeriod"/>
            </a:pPr>
            <a:r>
              <a:rPr lang="en-US" dirty="0" smtClean="0"/>
              <a:t>Dr. Smith and the guest speaker</a:t>
            </a:r>
          </a:p>
          <a:p>
            <a:pPr marL="514350" indent="-514350">
              <a:buAutoNum type="alphaUcPeriod"/>
            </a:pPr>
            <a:r>
              <a:rPr lang="en-US" dirty="0" smtClean="0"/>
              <a:t>Dr. Smith</a:t>
            </a:r>
          </a:p>
          <a:p>
            <a:pPr marL="514350" indent="-514350">
              <a:buAutoNum type="alphaUcPeriod"/>
            </a:pPr>
            <a:r>
              <a:rPr lang="en-US" dirty="0" smtClean="0">
                <a:solidFill>
                  <a:srgbClr val="00B050"/>
                </a:solidFill>
              </a:rPr>
              <a:t>The guest speaker, Dr. Smith, and himself</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
        <p:nvSpPr>
          <p:cNvPr id="5" name="TextBox 4"/>
          <p:cNvSpPr txBox="1"/>
          <p:nvPr/>
        </p:nvSpPr>
        <p:spPr>
          <a:xfrm>
            <a:off x="914400" y="5410200"/>
            <a:ext cx="7620000" cy="830997"/>
          </a:xfrm>
          <a:prstGeom prst="rect">
            <a:avLst/>
          </a:prstGeom>
          <a:noFill/>
        </p:spPr>
        <p:txBody>
          <a:bodyPr wrap="square" rtlCol="0">
            <a:spAutoFit/>
          </a:bodyPr>
          <a:lstStyle/>
          <a:p>
            <a:r>
              <a:rPr lang="en-US" sz="2400" dirty="0" smtClean="0"/>
              <a:t>Disclosure forms must be collected by all faculty and planners involved in a CME activity.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00399"/>
          </a:xfrm>
        </p:spPr>
        <p:txBody>
          <a:bodyPr>
            <a:normAutofit/>
          </a:bodyPr>
          <a:lstStyle/>
          <a:p>
            <a:pPr algn="ctr">
              <a:buNone/>
            </a:pPr>
            <a:r>
              <a:rPr lang="en-US" u="sng" dirty="0" smtClean="0"/>
              <a:t>Post-Test:  Disclosure Procedures</a:t>
            </a:r>
          </a:p>
          <a:p>
            <a:pPr>
              <a:buNone/>
            </a:pPr>
            <a:r>
              <a:rPr lang="en-US" dirty="0" smtClean="0"/>
              <a:t>True or False:</a:t>
            </a:r>
          </a:p>
          <a:p>
            <a:pPr>
              <a:buNone/>
            </a:pPr>
            <a:r>
              <a:rPr lang="en-US" dirty="0" smtClean="0"/>
              <a:t>Faculty must make the audience aware of their</a:t>
            </a:r>
          </a:p>
          <a:p>
            <a:pPr>
              <a:buNone/>
            </a:pPr>
            <a:r>
              <a:rPr lang="en-US" dirty="0" smtClean="0"/>
              <a:t>disclosure information (or lack thereof) verbally</a:t>
            </a:r>
          </a:p>
          <a:p>
            <a:pPr>
              <a:buNone/>
            </a:pPr>
            <a:r>
              <a:rPr lang="en-US" dirty="0" smtClean="0"/>
              <a:t>in their presentations.</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00399"/>
          </a:xfrm>
        </p:spPr>
        <p:txBody>
          <a:bodyPr>
            <a:normAutofit/>
          </a:bodyPr>
          <a:lstStyle/>
          <a:p>
            <a:pPr algn="ctr">
              <a:buNone/>
            </a:pPr>
            <a:r>
              <a:rPr lang="en-US" u="sng" dirty="0" smtClean="0"/>
              <a:t>Post-Test:  Disclosure Procedures</a:t>
            </a:r>
          </a:p>
          <a:p>
            <a:pPr>
              <a:buNone/>
            </a:pPr>
            <a:r>
              <a:rPr lang="en-US" dirty="0" smtClean="0"/>
              <a:t>True or False:</a:t>
            </a:r>
          </a:p>
          <a:p>
            <a:pPr>
              <a:buNone/>
            </a:pPr>
            <a:r>
              <a:rPr lang="en-US" dirty="0" smtClean="0"/>
              <a:t>Faculty must make the audience aware of their</a:t>
            </a:r>
          </a:p>
          <a:p>
            <a:pPr>
              <a:buNone/>
            </a:pPr>
            <a:r>
              <a:rPr lang="en-US" dirty="0" smtClean="0"/>
              <a:t>disclosure information (or lack thereof) verbally</a:t>
            </a:r>
          </a:p>
          <a:p>
            <a:pPr>
              <a:buNone/>
            </a:pPr>
            <a:r>
              <a:rPr lang="en-US" dirty="0" smtClean="0"/>
              <a:t>in their presentations.</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
        <p:nvSpPr>
          <p:cNvPr id="5" name="TextBox 4"/>
          <p:cNvSpPr txBox="1"/>
          <p:nvPr/>
        </p:nvSpPr>
        <p:spPr>
          <a:xfrm>
            <a:off x="685800" y="4724400"/>
            <a:ext cx="8001000" cy="1938992"/>
          </a:xfrm>
          <a:prstGeom prst="rect">
            <a:avLst/>
          </a:prstGeom>
          <a:noFill/>
        </p:spPr>
        <p:txBody>
          <a:bodyPr wrap="square" rtlCol="0">
            <a:spAutoFit/>
          </a:bodyPr>
          <a:lstStyle/>
          <a:p>
            <a:r>
              <a:rPr lang="en-US" sz="2400" dirty="0" smtClean="0">
                <a:solidFill>
                  <a:srgbClr val="FF0000"/>
                </a:solidFill>
              </a:rPr>
              <a:t>False.  </a:t>
            </a:r>
            <a:r>
              <a:rPr lang="en-US" sz="2400" dirty="0" smtClean="0"/>
              <a:t>Faculty may mention this information, but they must also present disclosure information on a slide at the beginning of the presentation.  Disclosure information must also be presented on an activity overview that is handed out to the audience.</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00399"/>
          </a:xfrm>
        </p:spPr>
        <p:txBody>
          <a:bodyPr>
            <a:normAutofit/>
          </a:bodyPr>
          <a:lstStyle/>
          <a:p>
            <a:pPr algn="ctr">
              <a:buNone/>
            </a:pPr>
            <a:r>
              <a:rPr lang="en-US" u="sng" dirty="0" smtClean="0"/>
              <a:t>Post-Test:  Disclosure Procedures</a:t>
            </a:r>
          </a:p>
          <a:p>
            <a:pPr>
              <a:buNone/>
            </a:pPr>
            <a:r>
              <a:rPr lang="en-US" dirty="0" smtClean="0"/>
              <a:t>True or False:</a:t>
            </a:r>
          </a:p>
          <a:p>
            <a:pPr>
              <a:buNone/>
            </a:pPr>
            <a:r>
              <a:rPr lang="en-US" dirty="0" smtClean="0"/>
              <a:t>Planners of LSU CME activities need to design</a:t>
            </a:r>
          </a:p>
          <a:p>
            <a:pPr>
              <a:buNone/>
            </a:pPr>
            <a:r>
              <a:rPr lang="en-US" dirty="0" smtClean="0"/>
              <a:t>and generate their own disclosure forms,</a:t>
            </a:r>
          </a:p>
          <a:p>
            <a:pPr>
              <a:buNone/>
            </a:pPr>
            <a:r>
              <a:rPr lang="en-US" dirty="0" smtClean="0"/>
              <a:t>overview sheets, and disclosure slides.</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00399"/>
          </a:xfrm>
        </p:spPr>
        <p:txBody>
          <a:bodyPr>
            <a:normAutofit/>
          </a:bodyPr>
          <a:lstStyle/>
          <a:p>
            <a:pPr algn="ctr">
              <a:buNone/>
            </a:pPr>
            <a:r>
              <a:rPr lang="en-US" u="sng" dirty="0" smtClean="0"/>
              <a:t>Post-Test:  Disclosure Procedures</a:t>
            </a:r>
          </a:p>
          <a:p>
            <a:pPr>
              <a:buNone/>
            </a:pPr>
            <a:r>
              <a:rPr lang="en-US" dirty="0" smtClean="0"/>
              <a:t>True or False:</a:t>
            </a:r>
          </a:p>
          <a:p>
            <a:pPr>
              <a:buNone/>
            </a:pPr>
            <a:r>
              <a:rPr lang="en-US" dirty="0" smtClean="0"/>
              <a:t>Planners of LSU CME activities need to design</a:t>
            </a:r>
          </a:p>
          <a:p>
            <a:pPr>
              <a:buNone/>
            </a:pPr>
            <a:r>
              <a:rPr lang="en-US" dirty="0" smtClean="0"/>
              <a:t>and generate their own disclosure forms,</a:t>
            </a:r>
          </a:p>
          <a:p>
            <a:pPr>
              <a:buNone/>
            </a:pPr>
            <a:r>
              <a:rPr lang="en-US" dirty="0" smtClean="0"/>
              <a:t>overview sheets, and disclosure slides.</a:t>
            </a: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
        <p:nvSpPr>
          <p:cNvPr id="6" name="TextBox 5"/>
          <p:cNvSpPr txBox="1"/>
          <p:nvPr/>
        </p:nvSpPr>
        <p:spPr>
          <a:xfrm>
            <a:off x="685800" y="4724400"/>
            <a:ext cx="8001000" cy="830997"/>
          </a:xfrm>
          <a:prstGeom prst="rect">
            <a:avLst/>
          </a:prstGeom>
          <a:noFill/>
        </p:spPr>
        <p:txBody>
          <a:bodyPr wrap="square" rtlCol="0">
            <a:spAutoFit/>
          </a:bodyPr>
          <a:lstStyle/>
          <a:p>
            <a:r>
              <a:rPr lang="en-US" sz="2400" dirty="0" smtClean="0">
                <a:solidFill>
                  <a:srgbClr val="FF0000"/>
                </a:solidFill>
              </a:rPr>
              <a:t>False.  </a:t>
            </a:r>
            <a:r>
              <a:rPr lang="en-US" sz="2400" dirty="0" smtClean="0"/>
              <a:t>Planners can download templates needed for all required materials on the LSU CME web page.</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7000">
              <a:srgbClr val="8488C4">
                <a:alpha val="90000"/>
              </a:srgbClr>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 </a:t>
            </a:r>
            <a:endParaRPr lang="en-US" sz="4400" dirty="0">
              <a:solidFill>
                <a:prstClr val="black"/>
              </a:solidFill>
            </a:endParaRPr>
          </a:p>
        </p:txBody>
      </p:sp>
      <p:sp>
        <p:nvSpPr>
          <p:cNvPr id="5" name="Content Placeholder 4"/>
          <p:cNvSpPr>
            <a:spLocks noGrp="1"/>
          </p:cNvSpPr>
          <p:nvPr>
            <p:ph idx="1"/>
          </p:nvPr>
        </p:nvSpPr>
        <p:spPr>
          <a:xfrm>
            <a:off x="533400" y="1371600"/>
            <a:ext cx="8153400" cy="3886199"/>
          </a:xfrm>
        </p:spPr>
        <p:txBody>
          <a:bodyPr>
            <a:normAutofit/>
          </a:bodyPr>
          <a:lstStyle/>
          <a:p>
            <a:pPr marL="514350" indent="-514350">
              <a:buAutoNum type="arabicPeriod" startAt="2"/>
            </a:pPr>
            <a:r>
              <a:rPr lang="en-US" dirty="0" smtClean="0"/>
              <a:t>The mechanism we use to obtain this information is by using a disclosure form.</a:t>
            </a:r>
          </a:p>
          <a:p>
            <a:pPr marL="514350" indent="-514350">
              <a:buNone/>
            </a:pPr>
            <a:endParaRPr lang="en-US" dirty="0" smtClean="0"/>
          </a:p>
          <a:p>
            <a:pPr lvl="1">
              <a:buFont typeface="Arial" pitchFamily="34" charset="0"/>
              <a:buChar char="•"/>
            </a:pPr>
            <a:r>
              <a:rPr lang="en-US" dirty="0" smtClean="0">
                <a:solidFill>
                  <a:prstClr val="black"/>
                </a:solidFill>
              </a:rPr>
              <a:t>The disclosure form collects information regarding whether the faculty, author, planner, or his/her spouse has received anything of value from a commercial </a:t>
            </a:r>
            <a:r>
              <a:rPr lang="en-US" dirty="0" smtClean="0">
                <a:solidFill>
                  <a:prstClr val="black"/>
                </a:solidFill>
              </a:rPr>
              <a:t>interest </a:t>
            </a:r>
            <a:r>
              <a:rPr lang="en-US" dirty="0" smtClean="0">
                <a:solidFill>
                  <a:prstClr val="black"/>
                </a:solidFill>
              </a:rPr>
              <a:t>within 12 months of the start date of the activity</a:t>
            </a:r>
          </a:p>
          <a:p>
            <a:pPr marL="514350" indent="-514350">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362200"/>
          </a:xfrm>
        </p:spPr>
        <p:txBody>
          <a:bodyPr/>
          <a:lstStyle/>
          <a:p>
            <a:pPr algn="ctr">
              <a:buNone/>
            </a:pPr>
            <a:r>
              <a:rPr lang="en-US" sz="4000" dirty="0" smtClean="0"/>
              <a:t>QUESTIONS?</a:t>
            </a:r>
          </a:p>
          <a:p>
            <a:pPr algn="ctr">
              <a:buNone/>
            </a:pPr>
            <a:r>
              <a:rPr lang="en-US" sz="2800" dirty="0" smtClean="0"/>
              <a:t>Please contact the LSU CME office at (504) 568-2000 or email Doug Grigsby at </a:t>
            </a:r>
            <a:r>
              <a:rPr lang="en-US" sz="2800" dirty="0" smtClean="0">
                <a:hlinkClick r:id="rId2"/>
              </a:rPr>
              <a:t>dgrigs@lsuhsc.edu</a:t>
            </a:r>
            <a:r>
              <a:rPr lang="en-US" sz="2800" dirty="0" smtClean="0"/>
              <a:t> </a:t>
            </a:r>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CME Compliance: Commercial Support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7000">
              <a:srgbClr val="8488C4">
                <a:alpha val="90000"/>
              </a:srgbClr>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smtClean="0"/>
              <a:t>The disclosure form has spaces for the faculty or planner to attest to financial relationships (or lack thereof) and list the names of commercial entities, what was received, and what role </a:t>
            </a:r>
            <a:r>
              <a:rPr lang="en-US" dirty="0" smtClean="0"/>
              <a:t>in the commercial interest.</a:t>
            </a:r>
            <a:endParaRPr lang="en-US" dirty="0" smtClean="0"/>
          </a:p>
          <a:p>
            <a:r>
              <a:rPr lang="en-US" dirty="0" smtClean="0"/>
              <a:t>The </a:t>
            </a:r>
            <a:r>
              <a:rPr lang="en-US" dirty="0" smtClean="0"/>
              <a:t>disclosure form </a:t>
            </a:r>
            <a:r>
              <a:rPr lang="en-US" dirty="0" smtClean="0"/>
              <a:t>also </a:t>
            </a:r>
            <a:r>
              <a:rPr lang="en-US" dirty="0" smtClean="0"/>
              <a:t>lists two additional questions for agreement to follow LSU content validity statement and FDA off-label content validation for non FDA-approved uses of drugs or devices.</a:t>
            </a:r>
            <a:endParaRPr lang="en-US" dirty="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7000">
              <a:srgbClr val="8488C4">
                <a:alpha val="90000"/>
              </a:srgbClr>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4800600" y="1295400"/>
          <a:ext cx="3419621" cy="4729263"/>
        </p:xfrm>
        <a:graphic>
          <a:graphicData uri="http://schemas.openxmlformats.org/presentationml/2006/ole">
            <p:oleObj spid="_x0000_s3074" name="Acrobat Document" r:id="rId3" imgW="5829261" imgH="7543646" progId="AcroExch.Document.7">
              <p:embed/>
            </p:oleObj>
          </a:graphicData>
        </a:graphic>
      </p:graphicFrame>
      <p:sp>
        <p:nvSpPr>
          <p:cNvPr id="3" name="TextBox 2"/>
          <p:cNvSpPr txBox="1"/>
          <p:nvPr/>
        </p:nvSpPr>
        <p:spPr>
          <a:xfrm>
            <a:off x="304800" y="1752600"/>
            <a:ext cx="4191000" cy="3539430"/>
          </a:xfrm>
          <a:prstGeom prst="rect">
            <a:avLst/>
          </a:prstGeom>
          <a:noFill/>
        </p:spPr>
        <p:txBody>
          <a:bodyPr wrap="square" rtlCol="0">
            <a:spAutoFit/>
          </a:bodyPr>
          <a:lstStyle/>
          <a:p>
            <a:r>
              <a:rPr lang="en-US" sz="3200" dirty="0" smtClean="0"/>
              <a:t>You can access templates of the disclosure form on the LSU website: </a:t>
            </a:r>
            <a:r>
              <a:rPr lang="en-US" sz="3200" dirty="0" smtClean="0">
                <a:hlinkClick r:id="rId4"/>
              </a:rPr>
              <a:t>http://www.medschool.lsuhsc.edu/medical_education/CME/Forms.asp</a:t>
            </a:r>
            <a:r>
              <a:rPr lang="en-US" sz="3200" dirty="0" smtClean="0"/>
              <a:t> </a:t>
            </a:r>
            <a:endParaRPr lang="en-US" sz="3200" dirty="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Once you have collected the disclosure form from your faculty, their disclosure information (or lack thereof) needs to be communicated to the audience.  This communication is insured in two ways:</a:t>
            </a:r>
          </a:p>
          <a:p>
            <a:pPr marL="971550" lvl="1" indent="-514350">
              <a:buFont typeface="+mj-lt"/>
              <a:buAutoNum type="arabicPeriod"/>
            </a:pPr>
            <a:r>
              <a:rPr lang="en-US" dirty="0" smtClean="0"/>
              <a:t>Program overview handouts</a:t>
            </a:r>
          </a:p>
          <a:p>
            <a:pPr marL="971550" lvl="1" indent="-514350">
              <a:buFont typeface="+mj-lt"/>
              <a:buAutoNum type="arabicPeriod"/>
            </a:pPr>
            <a:r>
              <a:rPr lang="en-US" dirty="0" smtClean="0"/>
              <a:t>Disclosure slides</a:t>
            </a:r>
            <a:endParaRPr lang="en-US" dirty="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4038600" cy="4800600"/>
          </a:xfrm>
        </p:spPr>
        <p:txBody>
          <a:bodyPr>
            <a:normAutofit fontScale="92500" lnSpcReduction="20000"/>
          </a:bodyPr>
          <a:lstStyle/>
          <a:p>
            <a:pPr>
              <a:buNone/>
            </a:pPr>
            <a:r>
              <a:rPr lang="en-US" dirty="0" smtClean="0"/>
              <a:t>The program overview</a:t>
            </a:r>
          </a:p>
          <a:p>
            <a:pPr>
              <a:buNone/>
            </a:pPr>
            <a:r>
              <a:rPr lang="en-US" dirty="0" smtClean="0"/>
              <a:t>sheet is handed out to</a:t>
            </a:r>
          </a:p>
          <a:p>
            <a:pPr>
              <a:buNone/>
            </a:pPr>
            <a:r>
              <a:rPr lang="en-US" dirty="0" smtClean="0"/>
              <a:t>all participants in a CME</a:t>
            </a:r>
          </a:p>
          <a:p>
            <a:pPr>
              <a:buNone/>
            </a:pPr>
            <a:r>
              <a:rPr lang="en-US" dirty="0" smtClean="0"/>
              <a:t>activity, and contains</a:t>
            </a:r>
          </a:p>
          <a:p>
            <a:pPr>
              <a:buNone/>
            </a:pPr>
            <a:r>
              <a:rPr lang="en-US" dirty="0" smtClean="0"/>
              <a:t>learning objectives,</a:t>
            </a:r>
          </a:p>
          <a:p>
            <a:pPr>
              <a:buNone/>
            </a:pPr>
            <a:r>
              <a:rPr lang="en-US" dirty="0" smtClean="0"/>
              <a:t>accreditation</a:t>
            </a:r>
          </a:p>
          <a:p>
            <a:pPr>
              <a:buNone/>
            </a:pPr>
            <a:r>
              <a:rPr lang="en-US" dirty="0" smtClean="0"/>
              <a:t>information, and</a:t>
            </a:r>
          </a:p>
          <a:p>
            <a:pPr>
              <a:buNone/>
            </a:pPr>
            <a:r>
              <a:rPr lang="en-US" dirty="0" smtClean="0"/>
              <a:t>communicates faculty</a:t>
            </a:r>
          </a:p>
          <a:p>
            <a:pPr>
              <a:buNone/>
            </a:pPr>
            <a:r>
              <a:rPr lang="en-US" dirty="0" smtClean="0"/>
              <a:t>disclosures (or lack</a:t>
            </a:r>
          </a:p>
          <a:p>
            <a:pPr>
              <a:buNone/>
            </a:pPr>
            <a:r>
              <a:rPr lang="en-US" dirty="0" smtClean="0"/>
              <a:t>thereof).</a:t>
            </a: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pic>
        <p:nvPicPr>
          <p:cNvPr id="5" name="Picture 4" descr="Activity Overview sheet example for tutorial -1.jpg"/>
          <p:cNvPicPr>
            <a:picLocks noChangeAspect="1"/>
          </p:cNvPicPr>
          <p:nvPr/>
        </p:nvPicPr>
        <p:blipFill>
          <a:blip r:embed="rId2" cstate="print"/>
          <a:stretch>
            <a:fillRect/>
          </a:stretch>
        </p:blipFill>
        <p:spPr>
          <a:xfrm>
            <a:off x="4343400" y="1219200"/>
            <a:ext cx="4060401" cy="5257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85800" y="2667000"/>
            <a:ext cx="7048500" cy="3450142"/>
          </a:xfrm>
          <a:prstGeom prst="rect">
            <a:avLst/>
          </a:prstGeom>
          <a:noFill/>
          <a:ln w="9525">
            <a:noFill/>
            <a:miter lim="800000"/>
            <a:headEnd/>
            <a:tailEnd/>
          </a:ln>
        </p:spPr>
      </p:pic>
      <p:sp>
        <p:nvSpPr>
          <p:cNvPr id="3" name="Content Placeholder 2"/>
          <p:cNvSpPr>
            <a:spLocks noGrp="1"/>
          </p:cNvSpPr>
          <p:nvPr>
            <p:ph idx="1"/>
          </p:nvPr>
        </p:nvSpPr>
        <p:spPr>
          <a:xfrm>
            <a:off x="304800" y="1219200"/>
            <a:ext cx="8077200" cy="1524000"/>
          </a:xfrm>
        </p:spPr>
        <p:txBody>
          <a:bodyPr>
            <a:normAutofit fontScale="85000" lnSpcReduction="20000"/>
          </a:bodyPr>
          <a:lstStyle/>
          <a:p>
            <a:pPr>
              <a:buNone/>
            </a:pPr>
            <a:r>
              <a:rPr lang="en-US" dirty="0" smtClean="0"/>
              <a:t>Example #1:  John Q. Doctor disclosed that he received salary support as a course director for Medtronic. Below is how this information should appear on the program overview sheet:</a:t>
            </a:r>
            <a:endParaRPr lang="en-US" dirty="0" smtClean="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sp>
        <p:nvSpPr>
          <p:cNvPr id="31" name="TextBox 30"/>
          <p:cNvSpPr txBox="1"/>
          <p:nvPr/>
        </p:nvSpPr>
        <p:spPr>
          <a:xfrm>
            <a:off x="990600" y="6172200"/>
            <a:ext cx="1219200" cy="461665"/>
          </a:xfrm>
          <a:prstGeom prst="rect">
            <a:avLst/>
          </a:prstGeom>
          <a:noFill/>
        </p:spPr>
        <p:txBody>
          <a:bodyPr wrap="square" rtlCol="0">
            <a:spAutoFit/>
          </a:bodyPr>
          <a:lstStyle/>
          <a:p>
            <a:r>
              <a:rPr lang="en-US" sz="2400" dirty="0" smtClean="0"/>
              <a:t>Name</a:t>
            </a:r>
            <a:endParaRPr lang="en-US" sz="2400" dirty="0"/>
          </a:p>
        </p:txBody>
      </p:sp>
      <p:sp>
        <p:nvSpPr>
          <p:cNvPr id="32" name="TextBox 31"/>
          <p:cNvSpPr txBox="1"/>
          <p:nvPr/>
        </p:nvSpPr>
        <p:spPr>
          <a:xfrm>
            <a:off x="1981200" y="6172200"/>
            <a:ext cx="3200400" cy="461665"/>
          </a:xfrm>
          <a:prstGeom prst="rect">
            <a:avLst/>
          </a:prstGeom>
          <a:noFill/>
        </p:spPr>
        <p:txBody>
          <a:bodyPr wrap="square" rtlCol="0">
            <a:spAutoFit/>
          </a:bodyPr>
          <a:lstStyle/>
          <a:p>
            <a:pPr algn="ctr"/>
            <a:r>
              <a:rPr lang="en-US" sz="2400" dirty="0" smtClean="0"/>
              <a:t>C</a:t>
            </a:r>
            <a:r>
              <a:rPr lang="en-US" sz="2400" dirty="0" smtClean="0"/>
              <a:t>ommercial interest</a:t>
            </a:r>
            <a:endParaRPr lang="en-US" sz="2400" dirty="0"/>
          </a:p>
        </p:txBody>
      </p:sp>
      <p:sp>
        <p:nvSpPr>
          <p:cNvPr id="33" name="TextBox 32"/>
          <p:cNvSpPr txBox="1"/>
          <p:nvPr/>
        </p:nvSpPr>
        <p:spPr>
          <a:xfrm>
            <a:off x="5410200" y="6027003"/>
            <a:ext cx="2209800" cy="830997"/>
          </a:xfrm>
          <a:prstGeom prst="rect">
            <a:avLst/>
          </a:prstGeom>
          <a:noFill/>
        </p:spPr>
        <p:txBody>
          <a:bodyPr wrap="square" rtlCol="0">
            <a:spAutoFit/>
          </a:bodyPr>
          <a:lstStyle/>
          <a:p>
            <a:pPr algn="ctr"/>
            <a:r>
              <a:rPr lang="en-US" sz="2400" dirty="0" smtClean="0"/>
              <a:t>Role/what was received</a:t>
            </a:r>
            <a:endParaRPr lang="en-US" sz="2400" dirty="0"/>
          </a:p>
        </p:txBody>
      </p:sp>
      <p:cxnSp>
        <p:nvCxnSpPr>
          <p:cNvPr id="34" name="Straight Arrow Connector 33"/>
          <p:cNvCxnSpPr/>
          <p:nvPr/>
        </p:nvCxnSpPr>
        <p:spPr>
          <a:xfrm rot="5400000" flipH="1" flipV="1">
            <a:off x="648494" y="5295106"/>
            <a:ext cx="16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429000" y="4495800"/>
            <a:ext cx="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5601494" y="5295106"/>
            <a:ext cx="16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2895600" cy="3886199"/>
          </a:xfrm>
        </p:spPr>
        <p:txBody>
          <a:bodyPr>
            <a:noAutofit/>
          </a:bodyPr>
          <a:lstStyle/>
          <a:p>
            <a:pPr>
              <a:buNone/>
            </a:pPr>
            <a:r>
              <a:rPr lang="en-US" sz="3000" dirty="0" smtClean="0"/>
              <a:t>Dr. Doctor must</a:t>
            </a:r>
          </a:p>
          <a:p>
            <a:pPr>
              <a:buNone/>
            </a:pPr>
            <a:r>
              <a:rPr lang="en-US" sz="3000" dirty="0" smtClean="0"/>
              <a:t>also include a</a:t>
            </a:r>
          </a:p>
          <a:p>
            <a:pPr>
              <a:buNone/>
            </a:pPr>
            <a:r>
              <a:rPr lang="en-US" sz="3000" dirty="0" smtClean="0"/>
              <a:t>disclosure slide</a:t>
            </a:r>
          </a:p>
          <a:p>
            <a:pPr>
              <a:buNone/>
            </a:pPr>
            <a:r>
              <a:rPr lang="en-US" sz="3000" dirty="0" smtClean="0"/>
              <a:t>with this</a:t>
            </a:r>
          </a:p>
          <a:p>
            <a:pPr>
              <a:buNone/>
            </a:pPr>
            <a:r>
              <a:rPr lang="en-US" sz="3000" dirty="0" smtClean="0"/>
              <a:t>i</a:t>
            </a:r>
            <a:r>
              <a:rPr lang="en-US" sz="3000" dirty="0" smtClean="0"/>
              <a:t>nformation at</a:t>
            </a:r>
          </a:p>
          <a:p>
            <a:pPr>
              <a:buNone/>
            </a:pPr>
            <a:r>
              <a:rPr lang="en-US" sz="3000" dirty="0" smtClean="0"/>
              <a:t>the beginning of</a:t>
            </a:r>
          </a:p>
          <a:p>
            <a:pPr>
              <a:buNone/>
            </a:pPr>
            <a:r>
              <a:rPr lang="en-US" sz="3000" dirty="0" smtClean="0"/>
              <a:t>his presentation:</a:t>
            </a:r>
            <a:endParaRPr lang="en-US" sz="3000" dirty="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pic>
        <p:nvPicPr>
          <p:cNvPr id="20482" name="Picture 2"/>
          <p:cNvPicPr>
            <a:picLocks noChangeAspect="1" noChangeArrowheads="1"/>
          </p:cNvPicPr>
          <p:nvPr/>
        </p:nvPicPr>
        <p:blipFill>
          <a:blip r:embed="rId2" cstate="print"/>
          <a:srcRect/>
          <a:stretch>
            <a:fillRect/>
          </a:stretch>
        </p:blipFill>
        <p:spPr bwMode="auto">
          <a:xfrm>
            <a:off x="3505200" y="1676400"/>
            <a:ext cx="5393421" cy="39147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305800" cy="1905000"/>
          </a:xfrm>
        </p:spPr>
        <p:txBody>
          <a:bodyPr>
            <a:normAutofit fontScale="85000" lnSpcReduction="20000"/>
          </a:bodyPr>
          <a:lstStyle/>
          <a:p>
            <a:pPr>
              <a:buNone/>
            </a:pPr>
            <a:r>
              <a:rPr lang="en-US" dirty="0" smtClean="0"/>
              <a:t>Example #2:  Jane Z. Physician indicated on her disclosure form that she has no relationships with commercial interests.  When this is the case, the name is listed along with any activity planners as having no relationships:</a:t>
            </a:r>
            <a:endParaRPr lang="en-US" dirty="0" smtClean="0"/>
          </a:p>
        </p:txBody>
      </p:sp>
      <p:sp>
        <p:nvSpPr>
          <p:cNvPr id="4" name="Title 1"/>
          <p:cNvSpPr txBox="1">
            <a:spLocks/>
          </p:cNvSpPr>
          <p:nvPr/>
        </p:nvSpPr>
        <p:spPr>
          <a:xfrm>
            <a:off x="381000" y="152400"/>
            <a:ext cx="8001000" cy="1295400"/>
          </a:xfrm>
          <a:prstGeom prst="rect">
            <a:avLst/>
          </a:prstGeom>
        </p:spPr>
        <p:txBody>
          <a:bodyPr vert="horz" lIns="91440" tIns="45720" rIns="91440" bIns="45720" rtlCol="0" anchor="ctr">
            <a:normAutofit/>
          </a:bodyPr>
          <a:lstStyle/>
          <a:p>
            <a:pPr algn="ctr">
              <a:spcBef>
                <a:spcPct val="0"/>
              </a:spcBef>
              <a:defRPr/>
            </a:pPr>
            <a:r>
              <a:rPr lang="en-US" sz="4000" dirty="0">
                <a:solidFill>
                  <a:prstClr val="black"/>
                </a:solidFill>
              </a:rPr>
              <a:t>CME Compliance: </a:t>
            </a:r>
            <a:r>
              <a:rPr lang="en-US" sz="4000" dirty="0" smtClean="0">
                <a:solidFill>
                  <a:prstClr val="black"/>
                </a:solidFill>
              </a:rPr>
              <a:t>Disclosure</a:t>
            </a:r>
            <a:endParaRPr lang="en-US" sz="4400" dirty="0">
              <a:solidFill>
                <a:prstClr val="black"/>
              </a:solidFill>
            </a:endParaRPr>
          </a:p>
        </p:txBody>
      </p:sp>
      <p:pic>
        <p:nvPicPr>
          <p:cNvPr id="21506" name="Picture 2"/>
          <p:cNvPicPr>
            <a:picLocks noChangeAspect="1" noChangeArrowheads="1"/>
          </p:cNvPicPr>
          <p:nvPr/>
        </p:nvPicPr>
        <p:blipFill>
          <a:blip r:embed="rId2" cstate="print"/>
          <a:srcRect/>
          <a:stretch>
            <a:fillRect/>
          </a:stretch>
        </p:blipFill>
        <p:spPr bwMode="auto">
          <a:xfrm>
            <a:off x="838200" y="2971800"/>
            <a:ext cx="7162800" cy="3649294"/>
          </a:xfrm>
          <a:prstGeom prst="rect">
            <a:avLst/>
          </a:prstGeom>
          <a:noFill/>
          <a:ln w="9525">
            <a:noFill/>
            <a:miter lim="800000"/>
            <a:headEnd/>
            <a:tailEnd/>
          </a:ln>
        </p:spPr>
      </p:pic>
      <p:cxnSp>
        <p:nvCxnSpPr>
          <p:cNvPr id="12" name="Straight Arrow Connector 11"/>
          <p:cNvCxnSpPr/>
          <p:nvPr/>
        </p:nvCxnSpPr>
        <p:spPr>
          <a:xfrm>
            <a:off x="2667000" y="2743200"/>
            <a:ext cx="0" cy="2362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843</Words>
  <Application>Microsoft Office PowerPoint</Application>
  <PresentationFormat>On-screen Show (4:3)</PresentationFormat>
  <Paragraphs>114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1_Office Theme</vt:lpstr>
      <vt:lpstr>Acrobat Document</vt:lpstr>
      <vt:lpstr>Slide 1</vt:lpstr>
      <vt:lpstr>Slide 2</vt:lpstr>
      <vt:lpstr>Slide 3</vt:lpstr>
      <vt:lpstr>Slide 4</vt:lpstr>
      <vt:lpstr>Slide 5</vt:lpstr>
      <vt:lpstr>CME Compliance: Disclosure</vt:lpstr>
      <vt:lpstr>Slide 7</vt:lpstr>
      <vt:lpstr>Slide 8</vt:lpstr>
      <vt:lpstr>Slide 9</vt:lpstr>
      <vt:lpstr>Slide 10</vt:lpstr>
      <vt:lpstr>Slide 11</vt:lpstr>
      <vt:lpstr>CME Compliance: Disclosure</vt:lpstr>
      <vt:lpstr>CME Compliance: Disclosure</vt:lpstr>
      <vt:lpstr>CME Compliance: Disclosure</vt:lpstr>
      <vt:lpstr>CME Compliance: Disclosure</vt:lpstr>
      <vt:lpstr>CME Compliance: Disclosure</vt:lpstr>
      <vt:lpstr>CME Compliance: Disclosure</vt:lpstr>
      <vt:lpstr>CME Compliance: Disclosure</vt:lpstr>
      <vt:lpstr>CME Compliance: Disclosure</vt:lpstr>
      <vt:lpstr>CME Compliance: Commercial Support</vt:lpstr>
    </vt:vector>
  </TitlesOfParts>
  <Company>LSU Health Sciences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 Grigsby</dc:creator>
  <cp:lastModifiedBy>Doug Grigsby</cp:lastModifiedBy>
  <cp:revision>33</cp:revision>
  <dcterms:created xsi:type="dcterms:W3CDTF">2011-09-09T20:26:04Z</dcterms:created>
  <dcterms:modified xsi:type="dcterms:W3CDTF">2011-09-16T16:50:03Z</dcterms:modified>
</cp:coreProperties>
</file>